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  <p:sldMasterId id="2147483721" r:id="rId2"/>
  </p:sldMasterIdLst>
  <p:sldIdLst>
    <p:sldId id="256" r:id="rId3"/>
    <p:sldId id="257" r:id="rId4"/>
    <p:sldId id="266" r:id="rId5"/>
    <p:sldId id="278" r:id="rId6"/>
    <p:sldId id="279" r:id="rId7"/>
    <p:sldId id="281" r:id="rId8"/>
    <p:sldId id="277" r:id="rId9"/>
    <p:sldId id="276" r:id="rId10"/>
    <p:sldId id="265" r:id="rId11"/>
    <p:sldId id="275" r:id="rId12"/>
    <p:sldId id="274" r:id="rId13"/>
    <p:sldId id="273" r:id="rId14"/>
    <p:sldId id="264" r:id="rId15"/>
    <p:sldId id="271" r:id="rId16"/>
    <p:sldId id="272" r:id="rId17"/>
    <p:sldId id="263" r:id="rId18"/>
    <p:sldId id="268" r:id="rId19"/>
    <p:sldId id="267" r:id="rId20"/>
    <p:sldId id="259" r:id="rId2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218036-D23D-4159-851B-6AAB3B82246B}" type="slidenum">
              <a:rPr lang="ar-SA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681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4339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40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grpSp>
          <p:nvGrpSpPr>
            <p:cNvPr id="14342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4343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4344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434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434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fa-IR" smtClean="0">
                        <a:solidFill>
                          <a:srgbClr val="2F1311"/>
                        </a:solidFill>
                      </a:endParaRPr>
                    </a:p>
                  </p:txBody>
                </p:sp>
                <p:sp>
                  <p:nvSpPr>
                    <p:cNvPr id="1434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fa-IR" smtClean="0">
                        <a:solidFill>
                          <a:srgbClr val="2F1311"/>
                        </a:solidFill>
                      </a:endParaRPr>
                    </a:p>
                  </p:txBody>
                </p:sp>
              </p:grpSp>
              <p:sp>
                <p:nvSpPr>
                  <p:cNvPr id="1434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4349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4350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4351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4352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435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</p:grpSp>
            <p:pic>
              <p:nvPicPr>
                <p:cNvPr id="14354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55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56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57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58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59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0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1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14362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4363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4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5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6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7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8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6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0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1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2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3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4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5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6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7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8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79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80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81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>
                <a:gd name="T0" fmla="*/ 0 w 768"/>
                <a:gd name="T1" fmla="*/ 1260 h 1260"/>
                <a:gd name="T2" fmla="*/ 0 w 768"/>
                <a:gd name="T3" fmla="*/ 1134 h 1260"/>
                <a:gd name="T4" fmla="*/ 210 w 768"/>
                <a:gd name="T5" fmla="*/ 1032 h 1260"/>
                <a:gd name="T6" fmla="*/ 324 w 768"/>
                <a:gd name="T7" fmla="*/ 918 h 1260"/>
                <a:gd name="T8" fmla="*/ 414 w 768"/>
                <a:gd name="T9" fmla="*/ 714 h 1260"/>
                <a:gd name="T10" fmla="*/ 450 w 768"/>
                <a:gd name="T11" fmla="*/ 456 h 1260"/>
                <a:gd name="T12" fmla="*/ 438 w 768"/>
                <a:gd name="T13" fmla="*/ 258 h 1260"/>
                <a:gd name="T14" fmla="*/ 684 w 768"/>
                <a:gd name="T15" fmla="*/ 0 h 1260"/>
                <a:gd name="T16" fmla="*/ 768 w 768"/>
                <a:gd name="T17" fmla="*/ 18 h 1260"/>
                <a:gd name="T18" fmla="*/ 768 w 768"/>
                <a:gd name="T19" fmla="*/ 1254 h 1260"/>
                <a:gd name="T20" fmla="*/ 0 w 768"/>
                <a:gd name="T21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>
                <a:gd name="T0" fmla="*/ 550 w 776"/>
                <a:gd name="T1" fmla="*/ 115 h 2543"/>
                <a:gd name="T2" fmla="*/ 460 w 776"/>
                <a:gd name="T3" fmla="*/ 529 h 2543"/>
                <a:gd name="T4" fmla="*/ 298 w 776"/>
                <a:gd name="T5" fmla="*/ 925 h 2543"/>
                <a:gd name="T6" fmla="*/ 76 w 776"/>
                <a:gd name="T7" fmla="*/ 1267 h 2543"/>
                <a:gd name="T8" fmla="*/ 4 w 776"/>
                <a:gd name="T9" fmla="*/ 1339 h 2543"/>
                <a:gd name="T10" fmla="*/ 100 w 776"/>
                <a:gd name="T11" fmla="*/ 1351 h 2543"/>
                <a:gd name="T12" fmla="*/ 286 w 776"/>
                <a:gd name="T13" fmla="*/ 1399 h 2543"/>
                <a:gd name="T14" fmla="*/ 394 w 776"/>
                <a:gd name="T15" fmla="*/ 1525 h 2543"/>
                <a:gd name="T16" fmla="*/ 478 w 776"/>
                <a:gd name="T17" fmla="*/ 1705 h 2543"/>
                <a:gd name="T18" fmla="*/ 478 w 776"/>
                <a:gd name="T19" fmla="*/ 1969 h 2543"/>
                <a:gd name="T20" fmla="*/ 370 w 776"/>
                <a:gd name="T21" fmla="*/ 2263 h 2543"/>
                <a:gd name="T22" fmla="*/ 124 w 776"/>
                <a:gd name="T23" fmla="*/ 2479 h 2543"/>
                <a:gd name="T24" fmla="*/ 22 w 776"/>
                <a:gd name="T25" fmla="*/ 2515 h 2543"/>
                <a:gd name="T26" fmla="*/ 196 w 776"/>
                <a:gd name="T27" fmla="*/ 2533 h 2543"/>
                <a:gd name="T28" fmla="*/ 388 w 776"/>
                <a:gd name="T29" fmla="*/ 2455 h 2543"/>
                <a:gd name="T30" fmla="*/ 502 w 776"/>
                <a:gd name="T31" fmla="*/ 2299 h 2543"/>
                <a:gd name="T32" fmla="*/ 598 w 776"/>
                <a:gd name="T33" fmla="*/ 2197 h 2543"/>
                <a:gd name="T34" fmla="*/ 694 w 776"/>
                <a:gd name="T35" fmla="*/ 2197 h 2543"/>
                <a:gd name="T36" fmla="*/ 742 w 776"/>
                <a:gd name="T37" fmla="*/ 2230 h 2543"/>
                <a:gd name="T38" fmla="*/ 712 w 776"/>
                <a:gd name="T39" fmla="*/ 2137 h 2543"/>
                <a:gd name="T40" fmla="*/ 664 w 776"/>
                <a:gd name="T41" fmla="*/ 1807 h 2543"/>
                <a:gd name="T42" fmla="*/ 670 w 776"/>
                <a:gd name="T43" fmla="*/ 1561 h 2543"/>
                <a:gd name="T44" fmla="*/ 718 w 776"/>
                <a:gd name="T45" fmla="*/ 1393 h 2543"/>
                <a:gd name="T46" fmla="*/ 748 w 776"/>
                <a:gd name="T47" fmla="*/ 1219 h 2543"/>
                <a:gd name="T48" fmla="*/ 550 w 776"/>
                <a:gd name="T49" fmla="*/ 115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5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6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7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8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8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9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>
                <a:gd name="T0" fmla="*/ 1 w 692"/>
                <a:gd name="T1" fmla="*/ 357 h 378"/>
                <a:gd name="T2" fmla="*/ 109 w 692"/>
                <a:gd name="T3" fmla="*/ 341 h 378"/>
                <a:gd name="T4" fmla="*/ 241 w 692"/>
                <a:gd name="T5" fmla="*/ 305 h 378"/>
                <a:gd name="T6" fmla="*/ 353 w 692"/>
                <a:gd name="T7" fmla="*/ 209 h 378"/>
                <a:gd name="T8" fmla="*/ 429 w 692"/>
                <a:gd name="T9" fmla="*/ 89 h 378"/>
                <a:gd name="T10" fmla="*/ 493 w 692"/>
                <a:gd name="T11" fmla="*/ 17 h 378"/>
                <a:gd name="T12" fmla="*/ 577 w 692"/>
                <a:gd name="T13" fmla="*/ 1 h 378"/>
                <a:gd name="T14" fmla="*/ 629 w 692"/>
                <a:gd name="T15" fmla="*/ 21 h 378"/>
                <a:gd name="T16" fmla="*/ 673 w 692"/>
                <a:gd name="T17" fmla="*/ 65 h 378"/>
                <a:gd name="T18" fmla="*/ 673 w 692"/>
                <a:gd name="T19" fmla="*/ 137 h 378"/>
                <a:gd name="T20" fmla="*/ 561 w 692"/>
                <a:gd name="T21" fmla="*/ 225 h 378"/>
                <a:gd name="T22" fmla="*/ 425 w 692"/>
                <a:gd name="T23" fmla="*/ 297 h 378"/>
                <a:gd name="T24" fmla="*/ 245 w 692"/>
                <a:gd name="T25" fmla="*/ 357 h 378"/>
                <a:gd name="T26" fmla="*/ 113 w 692"/>
                <a:gd name="T27" fmla="*/ 377 h 378"/>
                <a:gd name="T28" fmla="*/ 1 w 692"/>
                <a:gd name="T29" fmla="*/ 35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4392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</p:grpSp>
      <p:sp>
        <p:nvSpPr>
          <p:cNvPr id="1439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439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4395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14396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14397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4165F2F-36E4-4C3B-95E5-75A1A2A78BFB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661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A43AD-B1DB-4396-A93A-2CE55A38DC2A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233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01AE0-4397-4C48-9472-D9F678BE1A7A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4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0073E-8AC8-4F10-986B-540236C07516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813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1413C-37D8-4C2F-87FE-BE438D5F8046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471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375FC-E601-4A0A-B2CD-B4569525B7D2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50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53C47-35A1-48C1-ABC2-0C7280EF5F1F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08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A573-CC0B-4D2D-A0F1-39A3DF205B8E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904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C727C-0BE0-4B97-BBF4-81DB556B5B1D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413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57A5A-D263-40AF-B219-DAC934E65C50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193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F131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BBC71-8B82-4CF2-9C4D-051635341D66}" type="slidenum">
              <a:rPr lang="en-US">
                <a:solidFill>
                  <a:srgbClr val="2F1311"/>
                </a:solidFill>
              </a:rPr>
              <a:pPr/>
              <a:t>‹#›</a:t>
            </a:fld>
            <a:endParaRPr lang="en-US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07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FC9A481-701C-4907-A906-77455ACBAE4A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FBB01ED-A43F-4C44-A43D-2184113D451B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1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1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grpSp>
          <p:nvGrpSpPr>
            <p:cNvPr id="1331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3319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3320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3321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332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fa-IR" smtClean="0">
                        <a:solidFill>
                          <a:srgbClr val="2F1311"/>
                        </a:solidFill>
                      </a:endParaRPr>
                    </a:p>
                  </p:txBody>
                </p:sp>
                <p:sp>
                  <p:nvSpPr>
                    <p:cNvPr id="1332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fa-IR" smtClean="0">
                        <a:solidFill>
                          <a:srgbClr val="2F1311"/>
                        </a:solidFill>
                      </a:endParaRPr>
                    </a:p>
                  </p:txBody>
                </p:sp>
              </p:grpSp>
              <p:sp>
                <p:nvSpPr>
                  <p:cNvPr id="1332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3325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3326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3327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3328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1332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fa-IR" smtClean="0">
                      <a:solidFill>
                        <a:srgbClr val="2F1311"/>
                      </a:solidFill>
                    </a:endParaRPr>
                  </a:p>
                </p:txBody>
              </p:sp>
            </p:grpSp>
            <p:pic>
              <p:nvPicPr>
                <p:cNvPr id="13330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1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2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3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4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5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6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37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1333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333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4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5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1335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5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>
                <a:gd name="T0" fmla="*/ 0 w 768"/>
                <a:gd name="T1" fmla="*/ 1260 h 1260"/>
                <a:gd name="T2" fmla="*/ 0 w 768"/>
                <a:gd name="T3" fmla="*/ 1134 h 1260"/>
                <a:gd name="T4" fmla="*/ 210 w 768"/>
                <a:gd name="T5" fmla="*/ 1032 h 1260"/>
                <a:gd name="T6" fmla="*/ 324 w 768"/>
                <a:gd name="T7" fmla="*/ 918 h 1260"/>
                <a:gd name="T8" fmla="*/ 414 w 768"/>
                <a:gd name="T9" fmla="*/ 714 h 1260"/>
                <a:gd name="T10" fmla="*/ 450 w 768"/>
                <a:gd name="T11" fmla="*/ 456 h 1260"/>
                <a:gd name="T12" fmla="*/ 438 w 768"/>
                <a:gd name="T13" fmla="*/ 258 h 1260"/>
                <a:gd name="T14" fmla="*/ 684 w 768"/>
                <a:gd name="T15" fmla="*/ 0 h 1260"/>
                <a:gd name="T16" fmla="*/ 768 w 768"/>
                <a:gd name="T17" fmla="*/ 18 h 1260"/>
                <a:gd name="T18" fmla="*/ 768 w 768"/>
                <a:gd name="T19" fmla="*/ 1254 h 1260"/>
                <a:gd name="T20" fmla="*/ 0 w 768"/>
                <a:gd name="T21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>
                <a:gd name="T0" fmla="*/ 550 w 776"/>
                <a:gd name="T1" fmla="*/ 115 h 2543"/>
                <a:gd name="T2" fmla="*/ 460 w 776"/>
                <a:gd name="T3" fmla="*/ 529 h 2543"/>
                <a:gd name="T4" fmla="*/ 298 w 776"/>
                <a:gd name="T5" fmla="*/ 925 h 2543"/>
                <a:gd name="T6" fmla="*/ 76 w 776"/>
                <a:gd name="T7" fmla="*/ 1267 h 2543"/>
                <a:gd name="T8" fmla="*/ 4 w 776"/>
                <a:gd name="T9" fmla="*/ 1339 h 2543"/>
                <a:gd name="T10" fmla="*/ 100 w 776"/>
                <a:gd name="T11" fmla="*/ 1351 h 2543"/>
                <a:gd name="T12" fmla="*/ 286 w 776"/>
                <a:gd name="T13" fmla="*/ 1399 h 2543"/>
                <a:gd name="T14" fmla="*/ 394 w 776"/>
                <a:gd name="T15" fmla="*/ 1525 h 2543"/>
                <a:gd name="T16" fmla="*/ 478 w 776"/>
                <a:gd name="T17" fmla="*/ 1705 h 2543"/>
                <a:gd name="T18" fmla="*/ 478 w 776"/>
                <a:gd name="T19" fmla="*/ 1969 h 2543"/>
                <a:gd name="T20" fmla="*/ 370 w 776"/>
                <a:gd name="T21" fmla="*/ 2263 h 2543"/>
                <a:gd name="T22" fmla="*/ 124 w 776"/>
                <a:gd name="T23" fmla="*/ 2479 h 2543"/>
                <a:gd name="T24" fmla="*/ 22 w 776"/>
                <a:gd name="T25" fmla="*/ 2515 h 2543"/>
                <a:gd name="T26" fmla="*/ 196 w 776"/>
                <a:gd name="T27" fmla="*/ 2533 h 2543"/>
                <a:gd name="T28" fmla="*/ 388 w 776"/>
                <a:gd name="T29" fmla="*/ 2455 h 2543"/>
                <a:gd name="T30" fmla="*/ 502 w 776"/>
                <a:gd name="T31" fmla="*/ 2299 h 2543"/>
                <a:gd name="T32" fmla="*/ 598 w 776"/>
                <a:gd name="T33" fmla="*/ 2197 h 2543"/>
                <a:gd name="T34" fmla="*/ 694 w 776"/>
                <a:gd name="T35" fmla="*/ 2197 h 2543"/>
                <a:gd name="T36" fmla="*/ 742 w 776"/>
                <a:gd name="T37" fmla="*/ 2230 h 2543"/>
                <a:gd name="T38" fmla="*/ 712 w 776"/>
                <a:gd name="T39" fmla="*/ 2137 h 2543"/>
                <a:gd name="T40" fmla="*/ 664 w 776"/>
                <a:gd name="T41" fmla="*/ 1807 h 2543"/>
                <a:gd name="T42" fmla="*/ 670 w 776"/>
                <a:gd name="T43" fmla="*/ 1561 h 2543"/>
                <a:gd name="T44" fmla="*/ 718 w 776"/>
                <a:gd name="T45" fmla="*/ 1393 h 2543"/>
                <a:gd name="T46" fmla="*/ 748 w 776"/>
                <a:gd name="T47" fmla="*/ 1219 h 2543"/>
                <a:gd name="T48" fmla="*/ 550 w 776"/>
                <a:gd name="T49" fmla="*/ 115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>
                <a:gd name="T0" fmla="*/ 1 w 692"/>
                <a:gd name="T1" fmla="*/ 357 h 378"/>
                <a:gd name="T2" fmla="*/ 109 w 692"/>
                <a:gd name="T3" fmla="*/ 341 h 378"/>
                <a:gd name="T4" fmla="*/ 241 w 692"/>
                <a:gd name="T5" fmla="*/ 305 h 378"/>
                <a:gd name="T6" fmla="*/ 353 w 692"/>
                <a:gd name="T7" fmla="*/ 209 h 378"/>
                <a:gd name="T8" fmla="*/ 429 w 692"/>
                <a:gd name="T9" fmla="*/ 89 h 378"/>
                <a:gd name="T10" fmla="*/ 493 w 692"/>
                <a:gd name="T11" fmla="*/ 17 h 378"/>
                <a:gd name="T12" fmla="*/ 577 w 692"/>
                <a:gd name="T13" fmla="*/ 1 h 378"/>
                <a:gd name="T14" fmla="*/ 629 w 692"/>
                <a:gd name="T15" fmla="*/ 21 h 378"/>
                <a:gd name="T16" fmla="*/ 673 w 692"/>
                <a:gd name="T17" fmla="*/ 65 h 378"/>
                <a:gd name="T18" fmla="*/ 673 w 692"/>
                <a:gd name="T19" fmla="*/ 137 h 378"/>
                <a:gd name="T20" fmla="*/ 561 w 692"/>
                <a:gd name="T21" fmla="*/ 225 h 378"/>
                <a:gd name="T22" fmla="*/ 425 w 692"/>
                <a:gd name="T23" fmla="*/ 297 h 378"/>
                <a:gd name="T24" fmla="*/ 245 w 692"/>
                <a:gd name="T25" fmla="*/ 357 h 378"/>
                <a:gd name="T26" fmla="*/ 113 w 692"/>
                <a:gd name="T27" fmla="*/ 377 h 378"/>
                <a:gd name="T28" fmla="*/ 1 w 692"/>
                <a:gd name="T29" fmla="*/ 35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fa-IR" smtClean="0">
                <a:solidFill>
                  <a:srgbClr val="2F1311"/>
                </a:solidFill>
              </a:endParaRPr>
            </a:p>
          </p:txBody>
        </p:sp>
        <p:sp>
          <p:nvSpPr>
            <p:cNvPr id="1336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endParaRPr kumimoji="1" lang="fa-IR" smtClean="0">
                <a:solidFill>
                  <a:srgbClr val="2F1311"/>
                </a:solidFill>
              </a:endParaRPr>
            </a:p>
          </p:txBody>
        </p:sp>
      </p:grpSp>
      <p:sp>
        <p:nvSpPr>
          <p:cNvPr id="13369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70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7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2F1311"/>
              </a:solidFill>
            </a:endParaRPr>
          </a:p>
        </p:txBody>
      </p:sp>
      <p:sp>
        <p:nvSpPr>
          <p:cNvPr id="1337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2F1311"/>
              </a:solidFill>
            </a:endParaRPr>
          </a:p>
        </p:txBody>
      </p:sp>
      <p:sp>
        <p:nvSpPr>
          <p:cNvPr id="1337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fld id="{A1C29030-9E7B-42F7-9232-2853A6F126ED}" type="slidenum">
              <a:rPr lang="en-US" smtClean="0">
                <a:solidFill>
                  <a:srgbClr val="2F1311"/>
                </a:solidFill>
              </a:rPr>
              <a:pPr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2F1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218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024335"/>
          </a:xfrm>
        </p:spPr>
        <p:txBody>
          <a:bodyPr>
            <a:noAutofit/>
          </a:bodyPr>
          <a:lstStyle/>
          <a:p>
            <a:pPr algn="ctr"/>
            <a:r>
              <a:rPr lang="fa-IR" sz="6600" b="1" dirty="0">
                <a:solidFill>
                  <a:srgbClr val="FF0000"/>
                </a:solidFill>
                <a:cs typeface="Aban" pitchFamily="2" charset="-78"/>
              </a:rPr>
              <a:t>مبانی اخذ رضایت آگاهانه </a:t>
            </a:r>
            <a:r>
              <a:rPr lang="fa-IR" sz="6600" b="1" dirty="0" smtClean="0">
                <a:solidFill>
                  <a:srgbClr val="FF0000"/>
                </a:solidFill>
                <a:cs typeface="Aban" pitchFamily="2" charset="-78"/>
              </a:rPr>
              <a:t/>
            </a:r>
            <a:br>
              <a:rPr lang="fa-IR" sz="6600" b="1" dirty="0" smtClean="0">
                <a:solidFill>
                  <a:srgbClr val="FF0000"/>
                </a:solidFill>
                <a:cs typeface="Aban" pitchFamily="2" charset="-78"/>
              </a:rPr>
            </a:br>
            <a:r>
              <a:rPr lang="fa-IR" sz="6600" b="1" dirty="0" smtClean="0">
                <a:solidFill>
                  <a:srgbClr val="FF0000"/>
                </a:solidFill>
                <a:cs typeface="Aban" pitchFamily="2" charset="-78"/>
              </a:rPr>
              <a:t>در </a:t>
            </a:r>
            <a:br>
              <a:rPr lang="fa-IR" sz="6600" b="1" dirty="0" smtClean="0">
                <a:solidFill>
                  <a:srgbClr val="FF0000"/>
                </a:solidFill>
                <a:cs typeface="Aban" pitchFamily="2" charset="-78"/>
              </a:rPr>
            </a:br>
            <a:r>
              <a:rPr lang="fa-IR" sz="6600" b="1" dirty="0" smtClean="0">
                <a:solidFill>
                  <a:srgbClr val="FF0000"/>
                </a:solidFill>
                <a:cs typeface="Aban" pitchFamily="2" charset="-78"/>
              </a:rPr>
              <a:t>پژوهش </a:t>
            </a:r>
            <a:r>
              <a:rPr lang="fa-IR" sz="6600" b="1" dirty="0">
                <a:solidFill>
                  <a:srgbClr val="FF0000"/>
                </a:solidFill>
                <a:cs typeface="Aban" pitchFamily="2" charset="-78"/>
              </a:rPr>
              <a:t>های پزشکی</a:t>
            </a:r>
            <a:endParaRPr lang="fa-IR" sz="6600" dirty="0">
              <a:solidFill>
                <a:srgbClr val="FF0000"/>
              </a:solidFill>
              <a:cs typeface="Aba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rgbClr val="00B050"/>
                </a:solidFill>
                <a:cs typeface="Aban" pitchFamily="2" charset="-78"/>
              </a:rPr>
              <a:t>ارائه: افشین فرهانچی</a:t>
            </a:r>
          </a:p>
          <a:p>
            <a:pPr algn="ctr"/>
            <a:r>
              <a:rPr lang="fa-IR" sz="2400" dirty="0" smtClean="0">
                <a:cs typeface="Aban" pitchFamily="2" charset="-78"/>
              </a:rPr>
              <a:t>عضو کمیته اخلاق در پژوهش دانشگاه علوم پزشکی ابن سینا و دانشگاه بوعلی سینا</a:t>
            </a:r>
            <a:endParaRPr lang="en-US" sz="2400" dirty="0" smtClean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3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  Mitra_1 (MRT)" panose="00000700000000000000" pitchFamily="2" charset="-78"/>
              </a:rPr>
              <a:t>اصول و مفاهیم اصلی در تدوین رضایت آگاهانه</a:t>
            </a:r>
            <a:endParaRPr lang="fa-IR" sz="3600" dirty="0">
              <a:cs typeface="A  Mitra_1 (MRT)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Aban" pitchFamily="2" charset="-78"/>
              </a:rPr>
              <a:t>مسئولیت افراد دخیل در پژوهش:</a:t>
            </a:r>
          </a:p>
          <a:p>
            <a:r>
              <a:rPr lang="fa-IR" dirty="0" smtClean="0">
                <a:cs typeface="Aban" pitchFamily="2" charset="-78"/>
              </a:rPr>
              <a:t>نقش پژوهشگر اصلی و سرپرست گروه تحقیق</a:t>
            </a:r>
          </a:p>
          <a:p>
            <a:r>
              <a:rPr lang="fa-IR" dirty="0" smtClean="0">
                <a:cs typeface="Aban" pitchFamily="2" charset="-78"/>
              </a:rPr>
              <a:t>نقش سازمان تامین کننده بودجه</a:t>
            </a:r>
          </a:p>
          <a:p>
            <a:r>
              <a:rPr lang="fa-IR" dirty="0" smtClean="0">
                <a:cs typeface="Aban" pitchFamily="2" charset="-78"/>
              </a:rPr>
              <a:t>نقش کمیته های اخلاق در پژوهش</a:t>
            </a:r>
          </a:p>
          <a:p>
            <a:r>
              <a:rPr lang="fa-IR" dirty="0" smtClean="0">
                <a:cs typeface="Aban" pitchFamily="2" charset="-78"/>
              </a:rPr>
              <a:t>نقش آزمودنی ها</a:t>
            </a:r>
          </a:p>
          <a:p>
            <a:endParaRPr lang="fa-IR" dirty="0" smtClean="0">
              <a:cs typeface="Aban" pitchFamily="2" charset="-78"/>
            </a:endParaRPr>
          </a:p>
          <a:p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Aban" pitchFamily="2" charset="-78"/>
              </a:rPr>
              <a:t>حقوق آزمودنی ها</a:t>
            </a:r>
            <a:endParaRPr lang="fa-IR" dirty="0">
              <a:solidFill>
                <a:schemeClr val="bg2">
                  <a:lumMod val="25000"/>
                </a:schemeClr>
              </a:solidFill>
              <a:cs typeface="Aban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378347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8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Aban" pitchFamily="2" charset="-78"/>
              </a:rPr>
              <a:t>فرایند گرفتن رضایت آگاهانه:</a:t>
            </a:r>
          </a:p>
          <a:p>
            <a:r>
              <a:rPr lang="fa-IR" dirty="0" smtClean="0">
                <a:cs typeface="Aban" pitchFamily="2" charset="-78"/>
              </a:rPr>
              <a:t>محیط مناسب برای اخذ رضایت</a:t>
            </a:r>
          </a:p>
          <a:p>
            <a:r>
              <a:rPr lang="fa-IR" dirty="0" smtClean="0">
                <a:cs typeface="Aban" pitchFamily="2" charset="-78"/>
              </a:rPr>
              <a:t>توجه به تفاوت های شرکت کنندگان</a:t>
            </a:r>
          </a:p>
          <a:p>
            <a:r>
              <a:rPr lang="fa-IR" dirty="0" smtClean="0">
                <a:cs typeface="Aban" pitchFamily="2" charset="-78"/>
              </a:rPr>
              <a:t>گفتگو با شرکت کنندگان</a:t>
            </a:r>
          </a:p>
          <a:p>
            <a:r>
              <a:rPr lang="fa-IR" dirty="0" smtClean="0">
                <a:cs typeface="Aban" pitchFamily="2" charset="-78"/>
              </a:rPr>
              <a:t>استفاده از زبان ساده</a:t>
            </a:r>
          </a:p>
          <a:p>
            <a:r>
              <a:rPr lang="fa-IR" dirty="0" smtClean="0">
                <a:cs typeface="Aban" pitchFamily="2" charset="-78"/>
              </a:rPr>
              <a:t>مشوق های مالی برای جلب همکاری آزمودنی ها</a:t>
            </a:r>
          </a:p>
          <a:p>
            <a:r>
              <a:rPr lang="fa-IR" dirty="0" smtClean="0">
                <a:cs typeface="Aban" pitchFamily="2" charset="-78"/>
              </a:rPr>
              <a:t>امضا رضایت نامه</a:t>
            </a:r>
            <a:endParaRPr lang="fa-IR" dirty="0">
              <a:cs typeface="Aban" pitchFamily="2" charset="-78"/>
            </a:endParaRPr>
          </a:p>
        </p:txBody>
      </p:sp>
      <p:sp>
        <p:nvSpPr>
          <p:cNvPr id="4" name="AutoShape 2" descr="Image result for informed consent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5" y="2132856"/>
            <a:ext cx="341732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8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Aban" pitchFamily="2" charset="-78"/>
              </a:rPr>
              <a:t>رضایت آگاهانه در افراد آسیب پذیر:</a:t>
            </a:r>
          </a:p>
          <a:p>
            <a:r>
              <a:rPr lang="fa-IR" dirty="0" smtClean="0">
                <a:cs typeface="Aban" pitchFamily="2" charset="-78"/>
              </a:rPr>
              <a:t>افراد دچار ناتوانی های یادگیری</a:t>
            </a:r>
          </a:p>
          <a:p>
            <a:r>
              <a:rPr lang="fa-IR" dirty="0" smtClean="0">
                <a:cs typeface="Aban" pitchFamily="2" charset="-78"/>
              </a:rPr>
              <a:t>افرادی که قادر به پاسخ گوئی نمیباشند</a:t>
            </a:r>
          </a:p>
          <a:p>
            <a:r>
              <a:rPr lang="fa-IR" dirty="0" smtClean="0">
                <a:cs typeface="Aban" pitchFamily="2" charset="-78"/>
              </a:rPr>
              <a:t>کودکان</a:t>
            </a:r>
          </a:p>
          <a:p>
            <a:r>
              <a:rPr lang="fa-IR" dirty="0" smtClean="0">
                <a:cs typeface="Aban" pitchFamily="2" charset="-78"/>
              </a:rPr>
              <a:t>زنان باردار و نوزادان</a:t>
            </a:r>
          </a:p>
          <a:p>
            <a:r>
              <a:rPr lang="fa-IR" dirty="0" smtClean="0">
                <a:cs typeface="Aban" pitchFamily="2" charset="-78"/>
              </a:rPr>
              <a:t>موارد اورژانس</a:t>
            </a:r>
          </a:p>
          <a:p>
            <a:r>
              <a:rPr lang="fa-IR" dirty="0" smtClean="0">
                <a:cs typeface="Aban" pitchFamily="2" charset="-78"/>
              </a:rPr>
              <a:t>زندانیان</a:t>
            </a:r>
          </a:p>
          <a:p>
            <a:r>
              <a:rPr lang="fa-IR" dirty="0" smtClean="0">
                <a:cs typeface="Aban" pitchFamily="2" charset="-78"/>
              </a:rPr>
              <a:t>ساکنین خانه سالمندان</a:t>
            </a:r>
          </a:p>
          <a:p>
            <a:r>
              <a:rPr lang="fa-IR" dirty="0" smtClean="0">
                <a:cs typeface="Aban" pitchFamily="2" charset="-78"/>
              </a:rPr>
              <a:t>نیروهای نظامی و انتظامی</a:t>
            </a:r>
          </a:p>
          <a:p>
            <a:r>
              <a:rPr lang="fa-IR" dirty="0" smtClean="0">
                <a:cs typeface="Aban" pitchFamily="2" charset="-78"/>
              </a:rPr>
              <a:t>کارمندان ارائه دهنده خدمات سلامتی</a:t>
            </a:r>
            <a:endParaRPr lang="fa-IR" dirty="0">
              <a:cs typeface="Aban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430792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8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Aban" pitchFamily="2" charset="-78"/>
              </a:rPr>
              <a:t>انواع رضایت آگاهانه در شرایط ویژه:</a:t>
            </a:r>
          </a:p>
          <a:p>
            <a:r>
              <a:rPr lang="fa-IR" dirty="0" smtClean="0">
                <a:cs typeface="Aban" pitchFamily="2" charset="-78"/>
              </a:rPr>
              <a:t>رضایت تاخیری</a:t>
            </a:r>
          </a:p>
          <a:p>
            <a:r>
              <a:rPr lang="fa-IR" dirty="0" smtClean="0">
                <a:cs typeface="Aban" pitchFamily="2" charset="-78"/>
              </a:rPr>
              <a:t>رضایت فرض شده</a:t>
            </a:r>
          </a:p>
          <a:p>
            <a:r>
              <a:rPr lang="fa-IR" dirty="0" smtClean="0">
                <a:cs typeface="Aban" pitchFamily="2" charset="-78"/>
              </a:rPr>
              <a:t>رضایت به وسیله فرد جایگزین</a:t>
            </a:r>
          </a:p>
          <a:p>
            <a:r>
              <a:rPr lang="fa-IR" dirty="0" smtClean="0">
                <a:cs typeface="Aban" pitchFamily="2" charset="-78"/>
              </a:rPr>
              <a:t>رضایت شفاهی</a:t>
            </a:r>
          </a:p>
          <a:p>
            <a:r>
              <a:rPr lang="fa-IR" dirty="0" smtClean="0">
                <a:cs typeface="Aban" pitchFamily="2" charset="-78"/>
              </a:rPr>
              <a:t>رضایت محرمانه</a:t>
            </a:r>
          </a:p>
          <a:p>
            <a:r>
              <a:rPr lang="fa-IR" dirty="0" smtClean="0">
                <a:cs typeface="Aban" pitchFamily="2" charset="-78"/>
              </a:rPr>
              <a:t>رضایت برای پس از مرگ</a:t>
            </a:r>
            <a:endParaRPr lang="fa-IR" dirty="0">
              <a:cs typeface="Aban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2439"/>
            <a:ext cx="4631994" cy="2886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8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>
                <a:cs typeface="Aban" pitchFamily="2" charset="-78"/>
              </a:rPr>
              <a:t>تهیه متن رضایت آگاهانه در انواع پژوهش های پزشکی</a:t>
            </a:r>
            <a:endParaRPr lang="fa-IR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Aban" pitchFamily="2" charset="-78"/>
              </a:rPr>
              <a:t>موارد مشترک در همه مطالعات: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معرفی افراد پژوهشگر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عنوان مطالعه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هدف مطالعه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معرفی گروه هدف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Aban" pitchFamily="2" charset="-78"/>
              </a:rPr>
              <a:t>بیان داوطلبانه و آزادانه بوده مشارکت گروه هدف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مراحل انجام مطالعه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خطرات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مزایا 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Aban" pitchFamily="2" charset="-78"/>
              </a:rPr>
              <a:t>بازپرداخت هزینه ها یا جبران زحمات شرکت کنندگان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محرمانگی اطلاعات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اعلام نتایج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Aban" pitchFamily="2" charset="-78"/>
              </a:rPr>
              <a:t>پاسخگوئی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حق امتناع یا کناره گیری</a:t>
            </a:r>
          </a:p>
          <a:p>
            <a:endParaRPr lang="fa-IR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25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>
                <a:cs typeface="Aban" pitchFamily="2" charset="-78"/>
              </a:rPr>
              <a:t>تهیه متن رضایت آگاهانه در انواع پژوهش های پزشکی</a:t>
            </a:r>
            <a:endParaRPr lang="fa-IR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>
                <a:cs typeface="Aban" pitchFamily="2" charset="-78"/>
              </a:rPr>
              <a:t>نکات اختصاصی تدوین رضایت در کارآزمائی بالینی:</a:t>
            </a:r>
          </a:p>
          <a:p>
            <a:r>
              <a:rPr lang="fa-IR" dirty="0" smtClean="0">
                <a:solidFill>
                  <a:srgbClr val="FF0000"/>
                </a:solidFill>
                <a:cs typeface="Aban" pitchFamily="2" charset="-78"/>
              </a:rPr>
              <a:t>روش انجام مطالعه: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داروها و شرکت های سازنده آنها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نحوه نمونه گیری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مدت زمان مطالعه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بحث گروه های شاهد و مداخله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نحوه تصادفی سازی یا کور نمودن</a:t>
            </a:r>
          </a:p>
          <a:p>
            <a:r>
              <a:rPr lang="fa-IR" dirty="0" smtClean="0">
                <a:solidFill>
                  <a:srgbClr val="FF0000"/>
                </a:solidFill>
                <a:cs typeface="Aban" pitchFamily="2" charset="-78"/>
              </a:rPr>
              <a:t>خطرات</a:t>
            </a:r>
            <a:r>
              <a:rPr lang="fa-IR" dirty="0" smtClean="0">
                <a:cs typeface="Aban" pitchFamily="2" charset="-78"/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عوارض و اثرات جانبی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>
                <a:cs typeface="Aban" pitchFamily="2" charset="-78"/>
              </a:rPr>
              <a:t>درمان های لازم برای کنترل عوارض</a:t>
            </a:r>
            <a:endParaRPr lang="fa-IR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25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>
                <a:cs typeface="A  Mitra_1 (MRT)" panose="00000700000000000000" pitchFamily="2" charset="-78"/>
              </a:rPr>
              <a:t>تهیه متن رضایت آگاهانه در انواع پژوهش های پزشکی</a:t>
            </a:r>
            <a:endParaRPr lang="fa-IR" dirty="0">
              <a:cs typeface="A  Mitra_1 (MRT)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ن</a:t>
            </a:r>
            <a:r>
              <a:rPr lang="fa-IR" dirty="0" smtClean="0">
                <a:cs typeface="Aban" pitchFamily="2" charset="-78"/>
              </a:rPr>
              <a:t>کات </a:t>
            </a:r>
            <a:r>
              <a:rPr lang="fa-IR" dirty="0">
                <a:cs typeface="Aban" pitchFamily="2" charset="-78"/>
              </a:rPr>
              <a:t>اختصاصی تدوین رضایت در </a:t>
            </a:r>
            <a:r>
              <a:rPr lang="fa-IR" dirty="0" smtClean="0">
                <a:cs typeface="Aban" pitchFamily="2" charset="-78"/>
              </a:rPr>
              <a:t>مطالعات کیفی:</a:t>
            </a:r>
          </a:p>
          <a:p>
            <a:endParaRPr lang="fa-IR" dirty="0" smtClean="0"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بیان داوطلبانه و آزادانه بودن مشارکت گروه هدف</a:t>
            </a:r>
          </a:p>
          <a:p>
            <a:r>
              <a:rPr lang="fa-IR" dirty="0" smtClean="0">
                <a:cs typeface="Aban" pitchFamily="2" charset="-78"/>
              </a:rPr>
              <a:t>محرمانگی اطلاعات</a:t>
            </a:r>
            <a:endParaRPr lang="fa-IR" dirty="0"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حفظ ایمنی شرکت کنندگان</a:t>
            </a:r>
          </a:p>
          <a:p>
            <a:r>
              <a:rPr lang="fa-IR" dirty="0" smtClean="0">
                <a:cs typeface="Aban" pitchFamily="2" charset="-78"/>
              </a:rPr>
              <a:t>پژوهش بصورت گردهمائی گروهی</a:t>
            </a:r>
            <a:endParaRPr lang="fa-IR" dirty="0">
              <a:cs typeface="Aban" pitchFamily="2" charset="-78"/>
            </a:endParaRPr>
          </a:p>
          <a:p>
            <a:endParaRPr lang="fa-IR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119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>
                <a:cs typeface="Aban" pitchFamily="2" charset="-78"/>
              </a:rPr>
              <a:t>تهیه متن رضایت آگاهانه در انواع پژوهش های پزشکی</a:t>
            </a:r>
            <a:endParaRPr lang="fa-IR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>
                <a:solidFill>
                  <a:schemeClr val="accent6">
                    <a:lumMod val="60000"/>
                    <a:lumOff val="40000"/>
                  </a:schemeClr>
                </a:solidFill>
                <a:cs typeface="Aban" pitchFamily="2" charset="-78"/>
              </a:rPr>
              <a:t>نکات اختصاصی تدوین رضایت </a:t>
            </a:r>
            <a:r>
              <a:rPr lang="fa-IR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Aban" pitchFamily="2" charset="-78"/>
              </a:rPr>
              <a:t>در مطالعات نمونه بافتی:</a:t>
            </a:r>
          </a:p>
          <a:p>
            <a:endParaRPr lang="fa-IR" dirty="0" smtClean="0">
              <a:solidFill>
                <a:schemeClr val="accent6">
                  <a:lumMod val="60000"/>
                  <a:lumOff val="40000"/>
                </a:schemeClr>
              </a:solidFill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معرفی پژوهشگر</a:t>
            </a:r>
          </a:p>
          <a:p>
            <a:r>
              <a:rPr lang="fa-IR" dirty="0" smtClean="0">
                <a:cs typeface="Aban" pitchFamily="2" charset="-78"/>
              </a:rPr>
              <a:t>هدف مطالعه</a:t>
            </a:r>
          </a:p>
          <a:p>
            <a:r>
              <a:rPr lang="fa-IR" dirty="0" smtClean="0">
                <a:cs typeface="Aban" pitchFamily="2" charset="-78"/>
              </a:rPr>
              <a:t>بیان داوطلبانه و آزادانه بودن مشارکت گروه هدف</a:t>
            </a:r>
          </a:p>
          <a:p>
            <a:r>
              <a:rPr lang="fa-IR" dirty="0" smtClean="0">
                <a:cs typeface="Aban" pitchFamily="2" charset="-78"/>
              </a:rPr>
              <a:t>مراحل انجام مطالعه</a:t>
            </a:r>
          </a:p>
          <a:p>
            <a:r>
              <a:rPr lang="fa-IR" dirty="0" smtClean="0">
                <a:cs typeface="Aban" pitchFamily="2" charset="-78"/>
              </a:rPr>
              <a:t>خطرات و منافع</a:t>
            </a:r>
          </a:p>
          <a:p>
            <a:r>
              <a:rPr lang="fa-IR" dirty="0" smtClean="0">
                <a:cs typeface="Aban" pitchFamily="2" charset="-78"/>
              </a:rPr>
              <a:t>جران زحمات و بازپرداخت هزینه ها</a:t>
            </a:r>
          </a:p>
          <a:p>
            <a:r>
              <a:rPr lang="fa-IR" dirty="0" smtClean="0">
                <a:cs typeface="Aban" pitchFamily="2" charset="-78"/>
              </a:rPr>
              <a:t>محرمانگی اطلاعات</a:t>
            </a:r>
          </a:p>
          <a:p>
            <a:r>
              <a:rPr lang="fa-IR" dirty="0" smtClean="0">
                <a:cs typeface="Aban" pitchFamily="2" charset="-78"/>
              </a:rPr>
              <a:t>اعلام نتایج</a:t>
            </a:r>
            <a:endParaRPr lang="fa-IR" dirty="0">
              <a:cs typeface="Aban" pitchFamily="2" charset="-78"/>
            </a:endParaRPr>
          </a:p>
          <a:p>
            <a:endParaRPr lang="fa-IR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25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>
                <a:cs typeface="Aban" pitchFamily="2" charset="-78"/>
              </a:rPr>
              <a:t>تهیه متن رضایت آگاهانه در انواع پژوهش های پزشکی</a:t>
            </a:r>
            <a:endParaRPr lang="fa-IR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نکات اختصاصی تدوین رضایت در </a:t>
            </a:r>
            <a:r>
              <a:rPr lang="fa-IR" dirty="0" smtClean="0">
                <a:cs typeface="Aban" pitchFamily="2" charset="-78"/>
              </a:rPr>
              <a:t>مطالعات ژنتیک:</a:t>
            </a:r>
          </a:p>
          <a:p>
            <a:endParaRPr lang="fa-IR" dirty="0"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هدف مطالعات</a:t>
            </a:r>
          </a:p>
          <a:p>
            <a:r>
              <a:rPr lang="fa-IR" dirty="0" smtClean="0">
                <a:cs typeface="Aban" pitchFamily="2" charset="-78"/>
              </a:rPr>
              <a:t>حق امتناع و کناره گیری</a:t>
            </a:r>
          </a:p>
          <a:p>
            <a:r>
              <a:rPr lang="fa-IR" dirty="0" smtClean="0">
                <a:cs typeface="Aban" pitchFamily="2" charset="-78"/>
              </a:rPr>
              <a:t>خطرات</a:t>
            </a:r>
          </a:p>
          <a:p>
            <a:r>
              <a:rPr lang="fa-IR" dirty="0" smtClean="0">
                <a:cs typeface="Aban" pitchFamily="2" charset="-78"/>
              </a:rPr>
              <a:t>اعلام نتایج</a:t>
            </a:r>
            <a:endParaRPr lang="fa-IR" dirty="0">
              <a:cs typeface="Aban" pitchFamily="2" charset="-78"/>
            </a:endParaRPr>
          </a:p>
          <a:p>
            <a:endParaRPr lang="fa-IR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25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9" y="908720"/>
            <a:ext cx="9124623" cy="5240493"/>
          </a:xfrm>
        </p:spPr>
      </p:pic>
    </p:spTree>
    <p:extLst>
      <p:ext uri="{BB962C8B-B14F-4D97-AF65-F5344CB8AC3E}">
        <p14:creationId xmlns:p14="http://schemas.microsoft.com/office/powerpoint/2010/main" val="175119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Aban" pitchFamily="2" charset="-78"/>
              </a:rPr>
              <a:t>تاریخچه رضایت آگاهانه:</a:t>
            </a:r>
          </a:p>
          <a:p>
            <a:endParaRPr lang="fa-IR" dirty="0" smtClean="0"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جنایات نازی ها</a:t>
            </a:r>
          </a:p>
          <a:p>
            <a:r>
              <a:rPr lang="fa-IR" b="1" dirty="0" smtClean="0">
                <a:solidFill>
                  <a:srgbClr val="0070C0"/>
                </a:solidFill>
                <a:cs typeface="Aban" pitchFamily="2" charset="-78"/>
              </a:rPr>
              <a:t>کدهای نورمبرگ</a:t>
            </a:r>
          </a:p>
          <a:p>
            <a:endParaRPr lang="fa-IR" b="1" dirty="0" smtClean="0">
              <a:solidFill>
                <a:srgbClr val="0070C0"/>
              </a:solidFill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مطالعه تاسکجی</a:t>
            </a:r>
          </a:p>
          <a:p>
            <a:r>
              <a:rPr lang="fa-IR" b="1" dirty="0" smtClean="0">
                <a:solidFill>
                  <a:srgbClr val="0070C0"/>
                </a:solidFill>
                <a:cs typeface="Aban" pitchFamily="2" charset="-78"/>
              </a:rPr>
              <a:t>گزارش بلمونت</a:t>
            </a:r>
          </a:p>
          <a:p>
            <a:endParaRPr lang="fa-IR" b="1" dirty="0" smtClean="0">
              <a:solidFill>
                <a:srgbClr val="0070C0"/>
              </a:solidFill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مشکلات اخلاقی و قانونی</a:t>
            </a:r>
          </a:p>
          <a:p>
            <a:r>
              <a:rPr lang="fa-IR" b="1" dirty="0" smtClean="0">
                <a:solidFill>
                  <a:srgbClr val="0070C0"/>
                </a:solidFill>
                <a:cs typeface="Aban" pitchFamily="2" charset="-78"/>
              </a:rPr>
              <a:t>بیانیه هلسینکی</a:t>
            </a:r>
          </a:p>
          <a:p>
            <a:endParaRPr lang="fa-IR" dirty="0">
              <a:cs typeface="Aban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2" y="1736052"/>
            <a:ext cx="4408867" cy="277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19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Aban" pitchFamily="2" charset="-78"/>
              </a:rPr>
              <a:t>مفهوم رضایت آگاهانه:</a:t>
            </a:r>
          </a:p>
          <a:p>
            <a:endParaRPr lang="fa-IR" dirty="0" smtClean="0">
              <a:cs typeface="Aban" pitchFamily="2" charset="-78"/>
            </a:endParaRPr>
          </a:p>
          <a:p>
            <a:pPr algn="just"/>
            <a:r>
              <a:rPr lang="fa-IR" b="1" dirty="0" smtClean="0">
                <a:solidFill>
                  <a:srgbClr val="FF0000"/>
                </a:solidFill>
                <a:cs typeface="Aban" pitchFamily="2" charset="-78"/>
              </a:rPr>
              <a:t>رضایت آگاهانه </a:t>
            </a:r>
            <a:r>
              <a:rPr lang="fa-IR" dirty="0" smtClean="0">
                <a:cs typeface="Aban" pitchFamily="2" charset="-78"/>
              </a:rPr>
              <a:t>توافق آزادانه و قابل فسخ یک فرد واجد صلاحیت مبنی بر شرکت در روند درمانی و تحقیقاتی به دنبال درک و فهم کافی از ماهیت، هدف و سایر الزامات آن میباشد.</a:t>
            </a:r>
          </a:p>
          <a:p>
            <a:pPr algn="just"/>
            <a:r>
              <a:rPr lang="fa-IR" dirty="0" smtClean="0">
                <a:cs typeface="Aban" pitchFamily="2" charset="-78"/>
              </a:rPr>
              <a:t>آزمودنی از همه اطلاعات لازم و مربوط به تصمیم گیری م</a:t>
            </a:r>
            <a:r>
              <a:rPr lang="fa-IR" dirty="0">
                <a:cs typeface="Aban" pitchFamily="2" charset="-78"/>
              </a:rPr>
              <a:t>ط</a:t>
            </a:r>
            <a:r>
              <a:rPr lang="fa-IR" dirty="0" smtClean="0">
                <a:cs typeface="Aban" pitchFamily="2" charset="-78"/>
              </a:rPr>
              <a:t>لع باشند و کاملا </a:t>
            </a:r>
            <a:r>
              <a:rPr lang="fa-IR" b="1" dirty="0" smtClean="0">
                <a:solidFill>
                  <a:srgbClr val="FF0000"/>
                </a:solidFill>
                <a:cs typeface="Aban" pitchFamily="2" charset="-78"/>
              </a:rPr>
              <a:t>آگاهانه</a:t>
            </a:r>
            <a:r>
              <a:rPr lang="fa-IR" dirty="0" smtClean="0">
                <a:cs typeface="Aban" pitchFamily="2" charset="-78"/>
              </a:rPr>
              <a:t> تصمیم بگیرد</a:t>
            </a:r>
          </a:p>
          <a:p>
            <a:pPr algn="just"/>
            <a:r>
              <a:rPr lang="fa-IR" dirty="0" smtClean="0">
                <a:cs typeface="Aban" pitchFamily="2" charset="-78"/>
              </a:rPr>
              <a:t>تصمیم لازم توسط خود آزمودنی به طور آزادانه گرفته شود و آزمودنی از ورود به مطالعه </a:t>
            </a:r>
            <a:r>
              <a:rPr lang="fa-IR" b="1" dirty="0" smtClean="0">
                <a:solidFill>
                  <a:srgbClr val="FF0000"/>
                </a:solidFill>
                <a:cs typeface="Aban" pitchFamily="2" charset="-78"/>
              </a:rPr>
              <a:t>رضایت</a:t>
            </a:r>
            <a:r>
              <a:rPr lang="fa-IR" dirty="0" smtClean="0">
                <a:cs typeface="Aban" pitchFamily="2" charset="-78"/>
              </a:rPr>
              <a:t> داشته باشد.</a:t>
            </a:r>
            <a:endParaRPr lang="fa-IR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08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6" name="_s1028"/>
          <p:cNvSpPr>
            <a:spLocks noChangeArrowheads="1"/>
          </p:cNvSpPr>
          <p:nvPr/>
        </p:nvSpPr>
        <p:spPr bwMode="auto">
          <a:xfrm>
            <a:off x="5076825" y="908050"/>
            <a:ext cx="1800225" cy="954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آزاد</a:t>
            </a:r>
            <a:r>
              <a:rPr lang="ar-SA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ي</a:t>
            </a:r>
            <a:endParaRPr lang="en-US" sz="3200" b="1">
              <a:solidFill>
                <a:schemeClr val="tx2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1258888" y="186213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>
            <a:off x="3059113" y="186213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1258888" y="25828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1" name="_s1028"/>
          <p:cNvSpPr>
            <a:spLocks noChangeArrowheads="1"/>
          </p:cNvSpPr>
          <p:nvPr/>
        </p:nvSpPr>
        <p:spPr bwMode="auto">
          <a:xfrm>
            <a:off x="1258888" y="3014663"/>
            <a:ext cx="1800225" cy="9540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rgbClr val="FF0066"/>
                </a:solidFill>
                <a:latin typeface="Yaqouti" pitchFamily="2" charset="2"/>
                <a:cs typeface="Yagut" pitchFamily="2" charset="-78"/>
              </a:rPr>
              <a:t>آگاه</a:t>
            </a:r>
            <a:r>
              <a:rPr lang="ar-SA" sz="3200" b="1">
                <a:solidFill>
                  <a:srgbClr val="FF0066"/>
                </a:solidFill>
                <a:latin typeface="Yaqouti" pitchFamily="2" charset="2"/>
                <a:cs typeface="Yagut" pitchFamily="2" charset="-78"/>
              </a:rPr>
              <a:t>ي</a:t>
            </a:r>
            <a:endParaRPr lang="en-US" sz="3200" b="1">
              <a:solidFill>
                <a:srgbClr val="FF0066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2124075" y="2582863"/>
            <a:ext cx="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3" name="Line 31"/>
          <p:cNvSpPr>
            <a:spLocks noChangeShapeType="1"/>
          </p:cNvSpPr>
          <p:nvPr/>
        </p:nvSpPr>
        <p:spPr bwMode="auto">
          <a:xfrm>
            <a:off x="6011863" y="184308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7812088" y="184308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6011863" y="256381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6" name="_s1028"/>
          <p:cNvSpPr>
            <a:spLocks noChangeArrowheads="1"/>
          </p:cNvSpPr>
          <p:nvPr/>
        </p:nvSpPr>
        <p:spPr bwMode="auto">
          <a:xfrm>
            <a:off x="6011863" y="2995613"/>
            <a:ext cx="1800225" cy="9540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رضا</a:t>
            </a:r>
            <a:r>
              <a:rPr lang="ar-SA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ي</a:t>
            </a:r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ت</a:t>
            </a:r>
            <a:endParaRPr lang="en-US" sz="3200" b="1">
              <a:solidFill>
                <a:schemeClr val="tx2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877050" y="2563813"/>
            <a:ext cx="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68" name="_s1028"/>
          <p:cNvSpPr>
            <a:spLocks noChangeArrowheads="1"/>
          </p:cNvSpPr>
          <p:nvPr/>
        </p:nvSpPr>
        <p:spPr bwMode="auto">
          <a:xfrm>
            <a:off x="2195513" y="925513"/>
            <a:ext cx="1800225" cy="9540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انتقال</a:t>
            </a:r>
            <a:endParaRPr lang="en-US" sz="3200" b="1">
              <a:solidFill>
                <a:schemeClr val="tx2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69" name="_s1028"/>
          <p:cNvSpPr>
            <a:spLocks noChangeArrowheads="1"/>
          </p:cNvSpPr>
          <p:nvPr/>
        </p:nvSpPr>
        <p:spPr bwMode="auto">
          <a:xfrm>
            <a:off x="6948488" y="908050"/>
            <a:ext cx="1800225" cy="954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صلاح</a:t>
            </a:r>
            <a:r>
              <a:rPr lang="ar-SA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ي</a:t>
            </a:r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ت</a:t>
            </a:r>
            <a:endParaRPr lang="en-US" sz="3200" b="1">
              <a:solidFill>
                <a:schemeClr val="tx2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2124075" y="3949700"/>
            <a:ext cx="0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>
            <a:off x="6877050" y="3949700"/>
            <a:ext cx="0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>
            <a:off x="2124075" y="4525963"/>
            <a:ext cx="4752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>
            <a:off x="4427538" y="4525963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474" name="_s1028"/>
          <p:cNvSpPr>
            <a:spLocks noChangeArrowheads="1"/>
          </p:cNvSpPr>
          <p:nvPr/>
        </p:nvSpPr>
        <p:spPr bwMode="auto">
          <a:xfrm>
            <a:off x="3563938" y="5030788"/>
            <a:ext cx="1800225" cy="9540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مشارکت</a:t>
            </a:r>
            <a:endParaRPr lang="en-US" sz="3200" b="1">
              <a:solidFill>
                <a:schemeClr val="tx2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75" name="_s1028"/>
          <p:cNvSpPr>
            <a:spLocks noChangeArrowheads="1"/>
          </p:cNvSpPr>
          <p:nvPr/>
        </p:nvSpPr>
        <p:spPr bwMode="auto">
          <a:xfrm>
            <a:off x="323850" y="908050"/>
            <a:ext cx="1800225" cy="954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0"/>
            <a:r>
              <a:rPr lang="fa-IR" sz="3200" b="1">
                <a:solidFill>
                  <a:schemeClr val="tx2"/>
                </a:solidFill>
                <a:latin typeface="Yaqouti" pitchFamily="2" charset="2"/>
                <a:cs typeface="Yagut" pitchFamily="2" charset="-78"/>
              </a:rPr>
              <a:t>اطلاعات</a:t>
            </a:r>
            <a:endParaRPr lang="en-US" sz="3200" b="1">
              <a:solidFill>
                <a:schemeClr val="tx2"/>
              </a:solidFill>
              <a:latin typeface="Yaqouti" pitchFamily="2" charset="2"/>
              <a:cs typeface="Yagut" pitchFamily="2" charset="-78"/>
            </a:endParaRP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2555875" y="6308725"/>
            <a:ext cx="20875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Ehtics</a:t>
            </a:r>
            <a:r>
              <a:rPr lang="en-US" dirty="0">
                <a:solidFill>
                  <a:schemeClr val="tx2"/>
                </a:solidFill>
              </a:rPr>
              <a:t> in primary Care , Jeremy </a:t>
            </a:r>
            <a:r>
              <a:rPr lang="en-US" dirty="0" err="1">
                <a:solidFill>
                  <a:schemeClr val="tx2"/>
                </a:solidFill>
              </a:rPr>
              <a:t>Sugarman</a:t>
            </a:r>
            <a:r>
              <a:rPr lang="en-US" dirty="0">
                <a:solidFill>
                  <a:schemeClr val="tx2"/>
                </a:solidFill>
              </a:rPr>
              <a:t> , 2000 , </a:t>
            </a:r>
            <a:r>
              <a:rPr lang="en-US" dirty="0" err="1">
                <a:solidFill>
                  <a:schemeClr val="tx2"/>
                </a:solidFill>
              </a:rPr>
              <a:t>Mc</a:t>
            </a:r>
            <a:r>
              <a:rPr lang="en-US" dirty="0">
                <a:solidFill>
                  <a:schemeClr val="tx2"/>
                </a:solidFill>
              </a:rPr>
              <a:t> Grow-Hill , P : 247</a:t>
            </a:r>
          </a:p>
        </p:txBody>
      </p:sp>
    </p:spTree>
    <p:extLst>
      <p:ext uri="{BB962C8B-B14F-4D97-AF65-F5344CB8AC3E}">
        <p14:creationId xmlns:p14="http://schemas.microsoft.com/office/powerpoint/2010/main" val="2289244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7185707" cy="5389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446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rgbClr val="006600"/>
                </a:solidFill>
                <a:cs typeface="Aban" pitchFamily="2" charset="-78"/>
              </a:rPr>
              <a:t>اجزای رضایت آگاهانه</a:t>
            </a:r>
            <a:endParaRPr lang="en-US" dirty="0">
              <a:solidFill>
                <a:srgbClr val="006600"/>
              </a:solidFill>
              <a:cs typeface="Aban" pitchFamily="2" charset="-78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7386638" cy="4497388"/>
          </a:xfrm>
        </p:spPr>
        <p:txBody>
          <a:bodyPr/>
          <a:lstStyle/>
          <a:p>
            <a:pPr algn="r" rtl="1">
              <a:buFontTx/>
              <a:buBlip>
                <a:blip r:embed="rId2"/>
              </a:buBlip>
            </a:pPr>
            <a:r>
              <a:rPr lang="fa-IR" sz="4800" dirty="0" smtClean="0">
                <a:cs typeface="Aban" pitchFamily="2" charset="-78"/>
              </a:rPr>
              <a:t> ارایه </a:t>
            </a:r>
            <a:r>
              <a:rPr lang="fa-IR" sz="4800" dirty="0">
                <a:cs typeface="Aban" pitchFamily="2" charset="-78"/>
              </a:rPr>
              <a:t>ی اطلاعات</a:t>
            </a:r>
          </a:p>
          <a:p>
            <a:pPr algn="r" rtl="1">
              <a:buFontTx/>
              <a:buBlip>
                <a:blip r:embed="rId2"/>
              </a:buBlip>
            </a:pPr>
            <a:r>
              <a:rPr lang="fa-IR" sz="4800" dirty="0" smtClean="0">
                <a:cs typeface="Aban" pitchFamily="2" charset="-78"/>
              </a:rPr>
              <a:t> ظرفیت </a:t>
            </a:r>
            <a:r>
              <a:rPr lang="fa-IR" sz="4800" dirty="0">
                <a:cs typeface="Aban" pitchFamily="2" charset="-78"/>
              </a:rPr>
              <a:t>تصمیم گیری</a:t>
            </a:r>
          </a:p>
          <a:p>
            <a:pPr algn="r" rtl="1">
              <a:buFontTx/>
              <a:buBlip>
                <a:blip r:embed="rId2"/>
              </a:buBlip>
            </a:pPr>
            <a:r>
              <a:rPr lang="fa-IR" sz="4800" dirty="0" smtClean="0">
                <a:cs typeface="Aban" pitchFamily="2" charset="-78"/>
              </a:rPr>
              <a:t> تصمیم </a:t>
            </a:r>
            <a:r>
              <a:rPr lang="fa-IR" sz="4800" dirty="0">
                <a:cs typeface="Aban" pitchFamily="2" charset="-78"/>
              </a:rPr>
              <a:t>گیری داوطلبانه</a:t>
            </a:r>
            <a:endParaRPr lang="en-US" sz="4800" dirty="0">
              <a:cs typeface="Aban" pitchFamily="2" charset="-78"/>
            </a:endParaRPr>
          </a:p>
        </p:txBody>
      </p:sp>
      <p:pic>
        <p:nvPicPr>
          <p:cNvPr id="31748" name="Picture 4" descr="doctor pati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8200"/>
            <a:ext cx="2706688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61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Aban" pitchFamily="2" charset="-78"/>
              </a:rPr>
              <a:t>نتایج اخذ رضایت آگاهانه:</a:t>
            </a:r>
          </a:p>
          <a:p>
            <a:endParaRPr lang="fa-IR" dirty="0">
              <a:cs typeface="Aban" pitchFamily="2" charset="-78"/>
            </a:endParaRPr>
          </a:p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جلوگیری از تداخل مسائل درمانی و پژوهشی</a:t>
            </a:r>
          </a:p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جلوگیری از اغفال و اعمال فشار بر آزمودنی</a:t>
            </a:r>
          </a:p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افزایش خود نظارتی و دقت بیشتر پژوهشگران</a:t>
            </a:r>
          </a:p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مشارکت بیشتر افراد در پژوهش های پزشکی</a:t>
            </a:r>
          </a:p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افزایش کیفیت پژوهش های پزشکی</a:t>
            </a:r>
          </a:p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احترام به حقوق و حریم افراد</a:t>
            </a:r>
            <a:endParaRPr lang="fa-IR" dirty="0">
              <a:solidFill>
                <a:srgbClr val="7030A0"/>
              </a:solidFill>
              <a:cs typeface="Aban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3019152" cy="301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8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7030A0"/>
                </a:solidFill>
                <a:cs typeface="Aban" pitchFamily="2" charset="-78"/>
              </a:rPr>
              <a:t>چارچوب اخلاقی و قانونی رضایت آگاهانه:</a:t>
            </a:r>
          </a:p>
          <a:p>
            <a:endParaRPr lang="fa-IR" dirty="0" smtClean="0">
              <a:solidFill>
                <a:srgbClr val="7030A0"/>
              </a:solidFill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احترام به افراد و تفاوت های آنها</a:t>
            </a:r>
            <a:endParaRPr lang="fa-IR" dirty="0">
              <a:cs typeface="Aban" pitchFamily="2" charset="-78"/>
            </a:endParaRPr>
          </a:p>
          <a:p>
            <a:r>
              <a:rPr lang="fa-IR" dirty="0" smtClean="0">
                <a:cs typeface="Aban" pitchFamily="2" charset="-78"/>
              </a:rPr>
              <a:t>توجه به هنجارها و فرهنگ جاری هر منطقه</a:t>
            </a:r>
          </a:p>
          <a:p>
            <a:r>
              <a:rPr lang="fa-IR" dirty="0" smtClean="0">
                <a:cs typeface="Aban" pitchFamily="2" charset="-78"/>
              </a:rPr>
              <a:t>اهمیت توافق حقوقی بین پژوهشگر و آزمودنی</a:t>
            </a:r>
          </a:p>
          <a:p>
            <a:r>
              <a:rPr lang="fa-IR" dirty="0" smtClean="0">
                <a:cs typeface="Aban" pitchFamily="2" charset="-78"/>
              </a:rPr>
              <a:t>توجه به قوانین درمانی</a:t>
            </a:r>
          </a:p>
          <a:p>
            <a:r>
              <a:rPr lang="fa-IR" dirty="0" smtClean="0">
                <a:cs typeface="Aban" pitchFamily="2" charset="-78"/>
              </a:rPr>
              <a:t>توجه به محرمانگی و افشای اطلاعات</a:t>
            </a:r>
          </a:p>
          <a:p>
            <a:r>
              <a:rPr lang="fa-IR" dirty="0" smtClean="0">
                <a:cs typeface="Aban" pitchFamily="2" charset="-78"/>
              </a:rPr>
              <a:t>توجه به مقررات و آئین نامه های حقوقی</a:t>
            </a:r>
          </a:p>
          <a:p>
            <a:endParaRPr lang="fa-IR" dirty="0">
              <a:cs typeface="Aban" pitchFamily="2" charset="-78"/>
            </a:endParaRPr>
          </a:p>
        </p:txBody>
      </p:sp>
      <p:pic>
        <p:nvPicPr>
          <p:cNvPr id="3074" name="Picture 2" descr="C:\Users\aftab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68574"/>
            <a:ext cx="3851920" cy="366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8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Aban" pitchFamily="2" charset="-78"/>
              </a:rPr>
              <a:t>اصول و مفاهیم اصلی در تدوین رضایت آگاهانه</a:t>
            </a:r>
            <a:endParaRPr lang="fa-IR" sz="3600" dirty="0">
              <a:cs typeface="Ab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sz="2900" dirty="0" smtClean="0">
                <a:solidFill>
                  <a:srgbClr val="00B050"/>
                </a:solidFill>
                <a:cs typeface="Aban" pitchFamily="2" charset="-78"/>
              </a:rPr>
              <a:t>محتوای رضایت آگاهانه: رضایت </a:t>
            </a:r>
            <a:r>
              <a:rPr lang="fa-IR" sz="2900" dirty="0">
                <a:solidFill>
                  <a:srgbClr val="00B050"/>
                </a:solidFill>
                <a:cs typeface="Aban" pitchFamily="2" charset="-78"/>
              </a:rPr>
              <a:t>آگاهانه یک روند پویا </a:t>
            </a:r>
            <a:r>
              <a:rPr lang="fa-IR" sz="2900" dirty="0" smtClean="0">
                <a:solidFill>
                  <a:srgbClr val="00B050"/>
                </a:solidFill>
                <a:cs typeface="Aban" pitchFamily="2" charset="-78"/>
              </a:rPr>
              <a:t>است</a:t>
            </a:r>
          </a:p>
          <a:p>
            <a:endParaRPr lang="fa-IR" dirty="0">
              <a:cs typeface="Aban" pitchFamily="2" charset="-78"/>
            </a:endParaRP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1.	عنوان طرح پژوهشي و هدف انجام آن.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2.	روش اجراي پژوهش با تأكيد بر نوع همكاري؛ چگونگي همكاري، طول مدت همكاري، زمانهايي كه بايد آزمودني براي انجام فرآيند پژوهش مراجعه كند، محل مراجعه، فرد پاسخگو.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3.	نحوه انتخاب نمونه.</a:t>
            </a:r>
          </a:p>
          <a:p>
            <a:pPr marL="0" indent="0">
              <a:buNone/>
            </a:pPr>
            <a:r>
              <a:rPr lang="fa-IR" dirty="0" smtClean="0">
                <a:cs typeface="Aban" pitchFamily="2" charset="-78"/>
              </a:rPr>
              <a:t>4.	فوائد </a:t>
            </a:r>
            <a:r>
              <a:rPr lang="fa-IR" dirty="0">
                <a:cs typeface="Aban" pitchFamily="2" charset="-78"/>
              </a:rPr>
              <a:t>و مضرات انجام پژوهش مذكور براي آزمودني، خانواده و </a:t>
            </a:r>
            <a:r>
              <a:rPr lang="fa-IR" dirty="0" smtClean="0">
                <a:cs typeface="Aban" pitchFamily="2" charset="-78"/>
              </a:rPr>
              <a:t>جامعه</a:t>
            </a:r>
          </a:p>
          <a:p>
            <a:pPr marL="0" indent="0">
              <a:buNone/>
            </a:pPr>
            <a:r>
              <a:rPr lang="fa-IR" dirty="0" smtClean="0">
                <a:cs typeface="Aban" pitchFamily="2" charset="-78"/>
              </a:rPr>
              <a:t>5</a:t>
            </a:r>
            <a:r>
              <a:rPr lang="fa-IR" dirty="0">
                <a:cs typeface="Aban" pitchFamily="2" charset="-78"/>
              </a:rPr>
              <a:t>.	مشخصات كامل مجري طرح و آدرس او؛ روش و نحوه ارتباطی.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6.	تعيين نحوه جبران هزينه ها و جبران خسارت غيرمتعارف به آزمودني بر اثر پژوهش.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7.	چگونگي محافظت از اطلاعات بدست آمده از آزمودني.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8.	مسؤوليت قانوني پژوهشگر در برابر بيماري هايي كه الزام به گزارش آن ها وجود دارد.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9.	اعلام عدم ايجاد اختلال در درمان عادي آزمودني در صورت عدم رضايت به شركت در پژوهش.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10.	چگونگي خروج آزمودني از پژوهش و اينكه وی میتواند در هر مرحله از مطالعه خارج شود.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11.	اعلام رضايت نهايي آزمودني از پژوهش.</a:t>
            </a:r>
          </a:p>
          <a:p>
            <a:pPr marL="0" indent="0">
              <a:buNone/>
            </a:pPr>
            <a:r>
              <a:rPr lang="fa-IR" dirty="0">
                <a:cs typeface="Aban" pitchFamily="2" charset="-78"/>
              </a:rPr>
              <a:t>12.	</a:t>
            </a:r>
            <a:r>
              <a:rPr lang="fa-IR" dirty="0" smtClean="0">
                <a:cs typeface="Aban" pitchFamily="2" charset="-78"/>
              </a:rPr>
              <a:t>آزمودني </a:t>
            </a:r>
            <a:r>
              <a:rPr lang="fa-IR" dirty="0">
                <a:cs typeface="Aban" pitchFamily="2" charset="-78"/>
              </a:rPr>
              <a:t>بايد از </a:t>
            </a:r>
            <a:r>
              <a:rPr lang="fa-IR" dirty="0" smtClean="0">
                <a:cs typeface="Aban" pitchFamily="2" charset="-78"/>
              </a:rPr>
              <a:t>احتمال </a:t>
            </a:r>
            <a:r>
              <a:rPr lang="fa-IR" dirty="0">
                <a:cs typeface="Aban" pitchFamily="2" charset="-78"/>
              </a:rPr>
              <a:t>دريافت دارونما به جاي دارو آگاه شود</a:t>
            </a:r>
            <a:r>
              <a:rPr lang="fa-IR" dirty="0" smtClean="0">
                <a:cs typeface="Aban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508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imono">
  <a:themeElements>
    <a:clrScheme name="Kimono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Kimon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Kimono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188</TotalTime>
  <Words>688</Words>
  <Application>Microsoft Office PowerPoint</Application>
  <PresentationFormat>On-screen Show (4:3)</PresentationFormat>
  <Paragraphs>151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Clarity</vt:lpstr>
      <vt:lpstr>Kimono</vt:lpstr>
      <vt:lpstr>مبانی اخذ رضایت آگاهانه  در  پژوهش های پزشکی</vt:lpstr>
      <vt:lpstr>اصول و مفاهیم اصلی در تدوین رضایت آگاهانه</vt:lpstr>
      <vt:lpstr>اصول و مفاهیم اصلی در تدوین رضایت آگاهانه</vt:lpstr>
      <vt:lpstr>PowerPoint Presentation</vt:lpstr>
      <vt:lpstr>PowerPoint Presentation</vt:lpstr>
      <vt:lpstr>اجزای رضایت آگاهانه</vt:lpstr>
      <vt:lpstr>اصول و مفاهیم اصلی در تدوین رضایت آگاهانه</vt:lpstr>
      <vt:lpstr>اصول و مفاهیم اصلی در تدوین رضایت آگاهانه</vt:lpstr>
      <vt:lpstr>اصول و مفاهیم اصلی در تدوین رضایت آگاهانه</vt:lpstr>
      <vt:lpstr>اصول و مفاهیم اصلی در تدوین رضایت آگاهانه</vt:lpstr>
      <vt:lpstr>اصول و مفاهیم اصلی در تدوین رضایت آگاهانه</vt:lpstr>
      <vt:lpstr>اصول و مفاهیم اصلی در تدوین رضایت آگاهانه</vt:lpstr>
      <vt:lpstr>اصول و مفاهیم اصلی در تدوین رضایت آگاهانه</vt:lpstr>
      <vt:lpstr>تهیه متن رضایت آگاهانه در انواع پژوهش های پزشکی</vt:lpstr>
      <vt:lpstr>تهیه متن رضایت آگاهانه در انواع پژوهش های پزشکی</vt:lpstr>
      <vt:lpstr>تهیه متن رضایت آگاهانه در انواع پژوهش های پزشکی</vt:lpstr>
      <vt:lpstr>تهیه متن رضایت آگاهانه در انواع پژوهش های پزشکی</vt:lpstr>
      <vt:lpstr>تهیه متن رضایت آگاهانه در انواع پژوهش های پزشکی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مبانی اخذ رضایت آگاهانه  در  پژوهش های پزشکی</dc:title>
  <dc:creator>aftab</dc:creator>
  <cp:lastModifiedBy>aftab</cp:lastModifiedBy>
  <cp:revision>22</cp:revision>
  <dcterms:created xsi:type="dcterms:W3CDTF">2016-11-21T18:59:12Z</dcterms:created>
  <dcterms:modified xsi:type="dcterms:W3CDTF">2023-02-14T06:23:14Z</dcterms:modified>
</cp:coreProperties>
</file>